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65" r:id="rId5"/>
    <p:sldId id="259" r:id="rId6"/>
    <p:sldId id="266" r:id="rId7"/>
    <p:sldId id="258" r:id="rId8"/>
    <p:sldId id="260" r:id="rId9"/>
    <p:sldId id="262" r:id="rId10"/>
    <p:sldId id="263" r:id="rId11"/>
    <p:sldId id="264" r:id="rId1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838C92B-18B6-49C1-973B-617F2B155B25}" type="datetimeFigureOut">
              <a:rPr lang="id-ID" smtClean="0"/>
              <a:t>14/11/2025</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1480111-BEA7-4E27-A6BA-5F6629BB89A0}"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38C92B-18B6-49C1-973B-617F2B155B25}" type="datetimeFigureOut">
              <a:rPr lang="id-ID" smtClean="0"/>
              <a:t>14/11/2025</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41480111-BEA7-4E27-A6BA-5F6629BB89A0}"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38C92B-18B6-49C1-973B-617F2B155B25}" type="datetimeFigureOut">
              <a:rPr lang="id-ID" smtClean="0"/>
              <a:t>14/11/2025</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41480111-BEA7-4E27-A6BA-5F6629BB89A0}"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838C92B-18B6-49C1-973B-617F2B155B25}" type="datetimeFigureOut">
              <a:rPr lang="id-ID" smtClean="0"/>
              <a:t>14/11/2025</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41480111-BEA7-4E27-A6BA-5F6629BB89A0}" type="slidenum">
              <a:rPr lang="id-ID" smtClean="0"/>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838C92B-18B6-49C1-973B-617F2B155B25}" type="datetimeFigureOut">
              <a:rPr lang="id-ID" smtClean="0"/>
              <a:t>14/11/2025</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41480111-BEA7-4E27-A6BA-5F6629BB89A0}" type="slidenum">
              <a:rPr lang="id-ID" smtClean="0"/>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838C92B-18B6-49C1-973B-617F2B155B25}" type="datetimeFigureOut">
              <a:rPr lang="id-ID" smtClean="0"/>
              <a:t>14/11/2025</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41480111-BEA7-4E27-A6BA-5F6629BB89A0}" type="slidenum">
              <a:rPr lang="id-ID" smtClean="0"/>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838C92B-18B6-49C1-973B-617F2B155B25}" type="datetimeFigureOut">
              <a:rPr lang="id-ID" smtClean="0"/>
              <a:t>14/11/2025</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41480111-BEA7-4E27-A6BA-5F6629BB89A0}"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838C92B-18B6-49C1-973B-617F2B155B25}" type="datetimeFigureOut">
              <a:rPr lang="id-ID" smtClean="0"/>
              <a:t>14/11/2025</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41480111-BEA7-4E27-A6BA-5F6629BB89A0}" type="slidenum">
              <a:rPr lang="id-ID" smtClean="0"/>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838C92B-18B6-49C1-973B-617F2B155B25}" type="datetimeFigureOut">
              <a:rPr lang="id-ID" smtClean="0"/>
              <a:t>14/11/2025</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41480111-BEA7-4E27-A6BA-5F6629BB89A0}"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838C92B-18B6-49C1-973B-617F2B155B25}" type="datetimeFigureOut">
              <a:rPr lang="id-ID" smtClean="0"/>
              <a:t>14/11/2025</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41480111-BEA7-4E27-A6BA-5F6629BB89A0}"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838C92B-18B6-49C1-973B-617F2B155B25}" type="datetimeFigureOut">
              <a:rPr lang="id-ID" smtClean="0"/>
              <a:t>14/11/2025</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1480111-BEA7-4E27-A6BA-5F6629BB89A0}" type="slidenum">
              <a:rPr lang="id-ID" smtClean="0"/>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838C92B-18B6-49C1-973B-617F2B155B25}" type="datetimeFigureOut">
              <a:rPr lang="id-ID" smtClean="0"/>
              <a:t>14/11/2025</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1480111-BEA7-4E27-A6BA-5F6629BB89A0}"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Fiqih Air</a:t>
            </a:r>
            <a:endParaRPr lang="id-ID" dirty="0"/>
          </a:p>
        </p:txBody>
      </p:sp>
      <p:sp>
        <p:nvSpPr>
          <p:cNvPr id="3" name="Subtitle 2"/>
          <p:cNvSpPr>
            <a:spLocks noGrp="1"/>
          </p:cNvSpPr>
          <p:nvPr>
            <p:ph type="subTitle" idx="1"/>
          </p:nvPr>
        </p:nvSpPr>
        <p:spPr/>
        <p:txBody>
          <a:bodyPr/>
          <a:lstStyle/>
          <a:p>
            <a:r>
              <a:rPr lang="id-ID" dirty="0" smtClean="0"/>
              <a:t>Dr</a:t>
            </a:r>
            <a:r>
              <a:rPr lang="id-ID" smtClean="0"/>
              <a:t>. </a:t>
            </a:r>
            <a:r>
              <a:rPr lang="id-ID" smtClean="0"/>
              <a:t>H</a:t>
            </a:r>
            <a:r>
              <a:rPr lang="id-ID" dirty="0" smtClean="0"/>
              <a:t>. Masruhin.,Am.,</a:t>
            </a:r>
            <a:r>
              <a:rPr lang="id-ID" dirty="0" smtClean="0"/>
              <a:t>M.Pd.I</a:t>
            </a:r>
            <a:endParaRPr lang="id-ID" dirty="0" smtClean="0"/>
          </a:p>
        </p:txBody>
      </p:sp>
    </p:spTree>
    <p:extLst>
      <p:ext uri="{BB962C8B-B14F-4D97-AF65-F5344CB8AC3E}">
        <p14:creationId xmlns:p14="http://schemas.microsoft.com/office/powerpoint/2010/main" val="2094929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96753"/>
            <a:ext cx="7772400" cy="1008111"/>
          </a:xfrm>
        </p:spPr>
        <p:txBody>
          <a:bodyPr>
            <a:normAutofit fontScale="90000"/>
          </a:bodyPr>
          <a:lstStyle/>
          <a:p>
            <a:r>
              <a:rPr lang="id-ID" dirty="0" smtClean="0"/>
              <a:t>Pembagian air menurut kualitasnya ada 4</a:t>
            </a:r>
            <a:endParaRPr lang="id-ID" dirty="0"/>
          </a:p>
        </p:txBody>
      </p:sp>
      <p:sp>
        <p:nvSpPr>
          <p:cNvPr id="3" name="Subtitle 2"/>
          <p:cNvSpPr>
            <a:spLocks noGrp="1"/>
          </p:cNvSpPr>
          <p:nvPr>
            <p:ph type="subTitle" idx="1"/>
          </p:nvPr>
        </p:nvSpPr>
        <p:spPr>
          <a:xfrm>
            <a:off x="1371600" y="2780928"/>
            <a:ext cx="6400800" cy="2857872"/>
          </a:xfrm>
        </p:spPr>
        <p:txBody>
          <a:bodyPr>
            <a:normAutofit fontScale="85000" lnSpcReduction="20000"/>
          </a:bodyPr>
          <a:lstStyle/>
          <a:p>
            <a:r>
              <a:rPr lang="id-ID" dirty="0"/>
              <a:t>Air Suci Namun Tidak Menyucikan </a:t>
            </a:r>
            <a:endParaRPr lang="id-ID" dirty="0" smtClean="0"/>
          </a:p>
          <a:p>
            <a:r>
              <a:rPr lang="id-ID" dirty="0" smtClean="0"/>
              <a:t>Air </a:t>
            </a:r>
            <a:r>
              <a:rPr lang="id-ID" dirty="0"/>
              <a:t>ini dzatnya suci namun tidak bisa dipakai untuk bersuci, baik untuk bersuci dari hadas maupun dari najis. Ada dua macam air yang suci namun tidak bisa digunakan untuk bersuci, yakni air musta’mal dan air mutaghayar.</a:t>
            </a:r>
            <a:r>
              <a:rPr lang="id-ID" dirty="0" smtClean="0"/>
              <a:t/>
            </a:r>
            <a:br>
              <a:rPr lang="id-ID" dirty="0" smtClean="0"/>
            </a:br>
            <a:r>
              <a:rPr lang="id-ID" dirty="0" smtClean="0"/>
              <a:t/>
            </a:r>
            <a:br>
              <a:rPr lang="id-ID" dirty="0" smtClean="0"/>
            </a:br>
            <a:endParaRPr lang="id-ID" dirty="0"/>
          </a:p>
        </p:txBody>
      </p:sp>
    </p:spTree>
    <p:extLst>
      <p:ext uri="{BB962C8B-B14F-4D97-AF65-F5344CB8AC3E}">
        <p14:creationId xmlns:p14="http://schemas.microsoft.com/office/powerpoint/2010/main" val="1303743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68761"/>
            <a:ext cx="7772400" cy="1224135"/>
          </a:xfrm>
        </p:spPr>
        <p:txBody>
          <a:bodyPr>
            <a:normAutofit fontScale="90000"/>
          </a:bodyPr>
          <a:lstStyle/>
          <a:p>
            <a:r>
              <a:rPr lang="id-ID" dirty="0" smtClean="0"/>
              <a:t>Pembagian air menurut kualitasnya ada 4</a:t>
            </a:r>
            <a:endParaRPr lang="id-ID" dirty="0"/>
          </a:p>
        </p:txBody>
      </p:sp>
      <p:sp>
        <p:nvSpPr>
          <p:cNvPr id="3" name="Subtitle 2"/>
          <p:cNvSpPr>
            <a:spLocks noGrp="1"/>
          </p:cNvSpPr>
          <p:nvPr>
            <p:ph type="subTitle" idx="1"/>
          </p:nvPr>
        </p:nvSpPr>
        <p:spPr>
          <a:xfrm>
            <a:off x="1371600" y="2852936"/>
            <a:ext cx="6400800" cy="2785864"/>
          </a:xfrm>
        </p:spPr>
        <p:txBody>
          <a:bodyPr>
            <a:normAutofit fontScale="70000" lnSpcReduction="20000"/>
          </a:bodyPr>
          <a:lstStyle/>
          <a:p>
            <a:r>
              <a:rPr lang="id-ID" dirty="0"/>
              <a:t>Air Mutanajis </a:t>
            </a:r>
            <a:endParaRPr lang="id-ID" dirty="0" smtClean="0"/>
          </a:p>
          <a:p>
            <a:r>
              <a:rPr lang="id-ID" dirty="0" smtClean="0"/>
              <a:t>Air </a:t>
            </a:r>
            <a:r>
              <a:rPr lang="id-ID" dirty="0"/>
              <a:t>mutanajis adalah air yang terkena barang najis yang volumenya kurang dari dua qullah atau volumenya mencapai dua qullah atau lebih namun berubah salah satu sifatnya—warna, bau, atau rasa—karena terkena najis tersebut. Air sedikit apabila terkena najis maka secara otomatis air tersebut menjadi mutanajis meskipun tidak ada sifatnya yang berubah.</a:t>
            </a:r>
            <a:r>
              <a:rPr lang="id-ID" dirty="0" smtClean="0"/>
              <a:t/>
            </a:r>
            <a:br>
              <a:rPr lang="id-ID" dirty="0" smtClean="0"/>
            </a:br>
            <a:r>
              <a:rPr lang="id-ID" dirty="0" smtClean="0"/>
              <a:t/>
            </a:r>
            <a:br>
              <a:rPr lang="id-ID" dirty="0" smtClean="0"/>
            </a:br>
            <a:endParaRPr lang="id-ID" dirty="0"/>
          </a:p>
        </p:txBody>
      </p:sp>
    </p:spTree>
    <p:extLst>
      <p:ext uri="{BB962C8B-B14F-4D97-AF65-F5344CB8AC3E}">
        <p14:creationId xmlns:p14="http://schemas.microsoft.com/office/powerpoint/2010/main" val="1303743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smtClean="0"/>
              <a:t>PEMBAGIAN AIR MENURUT KUANTITAS / JUMLAH</a:t>
            </a:r>
            <a:endParaRPr lang="id-ID" dirty="0"/>
          </a:p>
        </p:txBody>
      </p:sp>
      <p:sp>
        <p:nvSpPr>
          <p:cNvPr id="3" name="Subtitle 2"/>
          <p:cNvSpPr>
            <a:spLocks noGrp="1"/>
          </p:cNvSpPr>
          <p:nvPr>
            <p:ph type="subTitle" idx="1"/>
          </p:nvPr>
        </p:nvSpPr>
        <p:spPr/>
        <p:txBody>
          <a:bodyPr>
            <a:normAutofit fontScale="55000" lnSpcReduction="20000"/>
          </a:bodyPr>
          <a:lstStyle/>
          <a:p>
            <a:r>
              <a:rPr lang="id-ID" dirty="0"/>
              <a:t>Air Qalil (Sedikit)</a:t>
            </a:r>
          </a:p>
          <a:p>
            <a:pPr fontAlgn="ctr"/>
            <a:r>
              <a:rPr lang="id-ID" b="1" dirty="0"/>
              <a:t>Definisi:</a:t>
            </a:r>
            <a:r>
              <a:rPr lang="id-ID" dirty="0"/>
              <a:t> Air yang volumenya kurang dari dua qullah. </a:t>
            </a:r>
          </a:p>
          <a:p>
            <a:pPr fontAlgn="ctr"/>
            <a:r>
              <a:rPr lang="id-ID" b="1" dirty="0"/>
              <a:t>Hukum Najis:</a:t>
            </a:r>
            <a:r>
              <a:rPr lang="id-ID" dirty="0"/>
              <a:t> Air qalil menjadi najis dan tidak bisa mensucikan jika terkena najis, meskipun tidak ada perubahan pada rasa, warna, atau baunya. </a:t>
            </a:r>
          </a:p>
        </p:txBody>
      </p:sp>
    </p:spTree>
    <p:extLst>
      <p:ext uri="{BB962C8B-B14F-4D97-AF65-F5344CB8AC3E}">
        <p14:creationId xmlns:p14="http://schemas.microsoft.com/office/powerpoint/2010/main" val="776461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4704"/>
            <a:ext cx="7772400" cy="2835747"/>
          </a:xfrm>
        </p:spPr>
        <p:txBody>
          <a:bodyPr>
            <a:normAutofit/>
          </a:bodyPr>
          <a:lstStyle/>
          <a:p>
            <a:r>
              <a:rPr lang="id-ID" sz="2800" dirty="0"/>
              <a:t>syekh M Nawwi Banten berikut </a:t>
            </a:r>
            <a:r>
              <a:rPr lang="id-ID" sz="2800" dirty="0" smtClean="0"/>
              <a:t>ini: </a:t>
            </a:r>
            <a:br>
              <a:rPr lang="id-ID" sz="2800" dirty="0" smtClean="0"/>
            </a:br>
            <a:r>
              <a:rPr lang="id-ID" sz="2800" dirty="0" smtClean="0"/>
              <a:t> </a:t>
            </a:r>
            <a:r>
              <a:rPr lang="ar-DZ" sz="2800" dirty="0"/>
              <a:t>الماء قليل </a:t>
            </a:r>
            <a:r>
              <a:rPr lang="ar-DZ" sz="2800" dirty="0" smtClean="0"/>
              <a:t>وكثير</a:t>
            </a:r>
            <a:r>
              <a:rPr lang="id-ID" sz="2800" dirty="0" smtClean="0"/>
              <a:t/>
            </a:r>
            <a:br>
              <a:rPr lang="id-ID" sz="2800" dirty="0" smtClean="0"/>
            </a:br>
            <a:r>
              <a:rPr lang="ar-DZ" sz="2800" dirty="0" smtClean="0"/>
              <a:t>: </a:t>
            </a:r>
            <a:r>
              <a:rPr lang="ar-DZ" sz="2800" dirty="0"/>
              <a:t>القليل مادون القلتين، والكثير قلتان فأكثر. القليل يتنجس بوقوع النجاسة فيه وإن لم يتغير. والماء الكثير لا يتنجس إلا إذا تغير طعمه أو لونه أو </a:t>
            </a:r>
            <a:r>
              <a:rPr lang="ar-DZ" sz="2800" dirty="0" smtClean="0"/>
              <a:t>ريحه</a:t>
            </a:r>
            <a:endParaRPr lang="id-ID" sz="2800" dirty="0"/>
          </a:p>
        </p:txBody>
      </p:sp>
      <p:sp>
        <p:nvSpPr>
          <p:cNvPr id="3" name="Subtitle 2"/>
          <p:cNvSpPr>
            <a:spLocks noGrp="1"/>
          </p:cNvSpPr>
          <p:nvPr>
            <p:ph type="subTitle" idx="1"/>
          </p:nvPr>
        </p:nvSpPr>
        <p:spPr/>
        <p:txBody>
          <a:bodyPr>
            <a:normAutofit fontScale="40000" lnSpcReduction="20000"/>
          </a:bodyPr>
          <a:lstStyle/>
          <a:p>
            <a:r>
              <a:rPr lang="id-ID" dirty="0"/>
              <a:t>Artinya, “Air itu sedikit dan banyak. Air sedikit adalah air kurang dari dua kulah. Sedangkan air banyak adalah air sebanyak dua kulah atau lebih. Air sedikit (yang suci) berubah status menjadi (air) najis dengan sebab kejatuhan najis  padanya meski kondisi air tidak berubah. Sebaliknya, air banyak tidak berubah status menjadi (air) najis  kecuali jika rasa, warna, atau aroma air berubah,” (Lihat Syekh M Nawawi Banten, Kasyifatus Saja).</a:t>
            </a:r>
            <a:r>
              <a:rPr lang="id-ID" dirty="0" smtClean="0"/>
              <a:t/>
            </a:r>
            <a:br>
              <a:rPr lang="id-ID" dirty="0" smtClean="0"/>
            </a:br>
            <a:r>
              <a:rPr lang="id-ID" dirty="0" smtClean="0"/>
              <a:t/>
            </a:r>
            <a:br>
              <a:rPr lang="id-ID" dirty="0" smtClean="0"/>
            </a:br>
            <a:endParaRPr lang="id-ID" dirty="0"/>
          </a:p>
        </p:txBody>
      </p:sp>
    </p:spTree>
    <p:extLst>
      <p:ext uri="{BB962C8B-B14F-4D97-AF65-F5344CB8AC3E}">
        <p14:creationId xmlns:p14="http://schemas.microsoft.com/office/powerpoint/2010/main" val="1104203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31640" y="1268760"/>
            <a:ext cx="6400800" cy="4416896"/>
          </a:xfrm>
        </p:spPr>
        <p:txBody>
          <a:bodyPr>
            <a:normAutofit fontScale="85000" lnSpcReduction="10000"/>
          </a:bodyPr>
          <a:lstStyle/>
          <a:p>
            <a:r>
              <a:rPr lang="id-ID" b="1" dirty="0" smtClean="0">
                <a:cs typeface="+mj-cs"/>
              </a:rPr>
              <a:t>HADITS</a:t>
            </a:r>
          </a:p>
          <a:p>
            <a:r>
              <a:rPr lang="id-ID" b="1" dirty="0" smtClean="0">
                <a:cs typeface="+mj-cs"/>
              </a:rPr>
              <a:t> </a:t>
            </a:r>
            <a:r>
              <a:rPr lang="ar-DZ" dirty="0" smtClean="0">
                <a:cs typeface="+mj-cs"/>
              </a:rPr>
              <a:t>وَعَنْ </a:t>
            </a:r>
            <a:r>
              <a:rPr lang="ar-DZ" dirty="0">
                <a:cs typeface="+mj-cs"/>
              </a:rPr>
              <a:t>أَبِي سَعِيدٍ الْخُدْرِيِّ – رضي الله عنه – قَالَ: قَالَ رَسُولُ اَللَّهِ – صلىالله عليه وسلم – – إِنَّ اَلْمَاءَ طَهُورٌ لَا يُنَجِّسُهُ شَيْءٌ – أَخْرَجَهُ اَلثَّلَاثَةُ  وَصَحَّحَهُ أَحْمَدُ</a:t>
            </a:r>
          </a:p>
          <a:p>
            <a:r>
              <a:rPr lang="id-ID" dirty="0">
                <a:cs typeface="+mj-cs"/>
              </a:rPr>
              <a:t>Dari Abu Said Al-Khudri </a:t>
            </a:r>
            <a:r>
              <a:rPr lang="id-ID" i="1" dirty="0">
                <a:cs typeface="+mj-cs"/>
              </a:rPr>
              <a:t>radhiyallahu ‘anhu</a:t>
            </a:r>
            <a:r>
              <a:rPr lang="id-ID" dirty="0">
                <a:cs typeface="+mj-cs"/>
              </a:rPr>
              <a:t> bahwa Rasulullah </a:t>
            </a:r>
            <a:r>
              <a:rPr lang="id-ID" i="1" dirty="0">
                <a:cs typeface="+mj-cs"/>
              </a:rPr>
              <a:t>shallallahu ‘alaihi wa sallam</a:t>
            </a:r>
            <a:r>
              <a:rPr lang="id-ID" dirty="0">
                <a:cs typeface="+mj-cs"/>
              </a:rPr>
              <a:t> bersabda, “</a:t>
            </a:r>
            <a:r>
              <a:rPr lang="id-ID" i="1" dirty="0">
                <a:cs typeface="+mj-cs"/>
              </a:rPr>
              <a:t>Sesungguhnya (hakikat) air adalah suci dan menyucikan, tak ada sesuatu pun yang dapat menajiskannya</a:t>
            </a:r>
            <a:r>
              <a:rPr lang="id-ID" dirty="0">
                <a:cs typeface="+mj-cs"/>
              </a:rPr>
              <a:t>.” (Dikeluarkan oleh Imam Tiga dan dinilai sahih oleh Ahmad). [HR. Abu Daud, no. 66; Tirmidzi, no. 66; An-Nasai, 1:174; Ahmad, 17:1</a:t>
            </a:r>
            <a:r>
              <a:rPr lang="id-ID" dirty="0"/>
              <a:t>90. </a:t>
            </a:r>
          </a:p>
        </p:txBody>
      </p:sp>
    </p:spTree>
    <p:extLst>
      <p:ext uri="{BB962C8B-B14F-4D97-AF65-F5344CB8AC3E}">
        <p14:creationId xmlns:p14="http://schemas.microsoft.com/office/powerpoint/2010/main" val="1924883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4178895"/>
          </a:xfrm>
        </p:spPr>
        <p:txBody>
          <a:bodyPr>
            <a:normAutofit/>
          </a:bodyPr>
          <a:lstStyle/>
          <a:p>
            <a:r>
              <a:rPr lang="id-ID" sz="1600" dirty="0"/>
              <a:t>dikutip dari Kitab Bulughul Maram karya Imam Ibnu Hajar Al-Asqalani</a:t>
            </a:r>
            <a:r>
              <a:rPr lang="id-ID" sz="1600" dirty="0" smtClean="0"/>
              <a:t>.</a:t>
            </a:r>
            <a:br>
              <a:rPr lang="id-ID" sz="1600" dirty="0" smtClean="0"/>
            </a:br>
            <a:r>
              <a:rPr lang="id-ID" sz="1600" dirty="0" smtClean="0"/>
              <a:t> </a:t>
            </a:r>
            <a:r>
              <a:rPr lang="ar-DZ" sz="1600" dirty="0"/>
              <a:t>وَعَنْ عَبْدِ اَللَّهِ بْنِ عُمَرَ رَضِيَ اَللَّهُ عَنْهُمَا قَالَ: قَالَ رَسُولُ اَللَّهِ صَلَّى عَلَيْهِ وَسَلَّمَ: - إِذَا كَانَ اَلْمَاءُ قُلَّتَيْنِ لَمْ يَحْمِلْ اَلْخَبَثَ - وَفِي لَفْظٍ - لَمْ يَنْجُسْ - أَخْرَجَهُ اَلْأَرْبَعَةُ, وَصَحَّحَهُ اِبْنُ خُزَيْمَةَ وَابْنُ حِبَّانَ </a:t>
            </a:r>
            <a:r>
              <a:rPr lang="id-ID" sz="1600" dirty="0" smtClean="0"/>
              <a:t/>
            </a:r>
            <a:br>
              <a:rPr lang="id-ID" sz="1600" dirty="0" smtClean="0"/>
            </a:br>
            <a:r>
              <a:rPr lang="id-ID" sz="1600" dirty="0" smtClean="0"/>
              <a:t>Artinya</a:t>
            </a:r>
            <a:r>
              <a:rPr lang="id-ID" sz="1600" dirty="0"/>
              <a:t>, “Dari sahabat Abdullah bin Umar RA, ia berakata, dari Rasulullah SAW, ia bersabda, ‘Jika (banyak) air mencapai dua kulah, maka ia tidak membawa najis’–pada lain riwayat ‘tidak menjadi najis’–.” (HR Abu Dawud, At-Turmudzi, An-Nasa’i, dan Ibnu Majah. Hadits ini dinilai shahih oleh Ibnu Khuzaimah dan Ibnu Hibban).</a:t>
            </a:r>
            <a:r>
              <a:rPr lang="id-ID" sz="1600" dirty="0" smtClean="0"/>
              <a:t/>
            </a:r>
            <a:br>
              <a:rPr lang="id-ID" sz="1600" dirty="0" smtClean="0"/>
            </a:br>
            <a:r>
              <a:rPr lang="id-ID" sz="1600" dirty="0" smtClean="0"/>
              <a:t/>
            </a:r>
            <a:br>
              <a:rPr lang="id-ID" sz="1600" dirty="0" smtClean="0"/>
            </a:br>
            <a:endParaRPr lang="id-ID" dirty="0"/>
          </a:p>
        </p:txBody>
      </p:sp>
    </p:spTree>
    <p:extLst>
      <p:ext uri="{BB962C8B-B14F-4D97-AF65-F5344CB8AC3E}">
        <p14:creationId xmlns:p14="http://schemas.microsoft.com/office/powerpoint/2010/main" val="50473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55000" lnSpcReduction="20000"/>
          </a:bodyPr>
          <a:lstStyle/>
          <a:p>
            <a:pPr fontAlgn="ctr"/>
            <a:r>
              <a:rPr lang="id-ID" smtClean="0"/>
              <a:t>Ukuran Dua Qullah </a:t>
            </a:r>
          </a:p>
          <a:p>
            <a:r>
              <a:rPr lang="id-ID" smtClean="0"/>
              <a:t>Ukuran dua qullah adalah patokan penting dalam membedakan kedua jenis air ini, yang ditetapkan berdasarkan hadis.</a:t>
            </a:r>
          </a:p>
          <a:p>
            <a:r>
              <a:rPr lang="id-ID" smtClean="0"/>
              <a:t>Ukuran ini sering disamakan dengan sekitar 200 liter air atau lebih, meskipun ada perbedaan dalam taksiran liter di antara ulama.</a:t>
            </a:r>
            <a:endParaRPr lang="id-ID" dirty="0"/>
          </a:p>
        </p:txBody>
      </p:sp>
    </p:spTree>
    <p:extLst>
      <p:ext uri="{BB962C8B-B14F-4D97-AF65-F5344CB8AC3E}">
        <p14:creationId xmlns:p14="http://schemas.microsoft.com/office/powerpoint/2010/main" val="687808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47500" lnSpcReduction="20000"/>
          </a:bodyPr>
          <a:lstStyle/>
          <a:p>
            <a:r>
              <a:rPr lang="id-ID" dirty="0" smtClean="0"/>
              <a:t>Air </a:t>
            </a:r>
            <a:r>
              <a:rPr lang="id-ID" dirty="0"/>
              <a:t>Katsir (Banyak)</a:t>
            </a:r>
          </a:p>
          <a:p>
            <a:pPr fontAlgn="ctr"/>
            <a:r>
              <a:rPr lang="id-ID" b="1" dirty="0"/>
              <a:t>Definisi:</a:t>
            </a:r>
            <a:r>
              <a:rPr lang="id-ID" dirty="0"/>
              <a:t> Air yang volumenya mencapai dua qullah atau lebih. </a:t>
            </a:r>
          </a:p>
          <a:p>
            <a:pPr fontAlgn="ctr"/>
            <a:r>
              <a:rPr lang="id-ID" b="1" dirty="0"/>
              <a:t>Hukum Najis:</a:t>
            </a:r>
            <a:r>
              <a:rPr lang="id-ID" dirty="0"/>
              <a:t> Air katsir tidak menjadi najis hanya karena kemasukan najis, kecuali jika najis tersebut menyebabkan perubahan pada rasa, warna, atau aromanya. </a:t>
            </a:r>
          </a:p>
          <a:p>
            <a:r>
              <a:rPr lang="id-ID" b="1" dirty="0"/>
              <a:t>Contoh:</a:t>
            </a:r>
            <a:r>
              <a:rPr lang="id-ID" dirty="0"/>
              <a:t> Air dalam bak mandi besar, air di sungai, atau air hujan yang banya</a:t>
            </a:r>
          </a:p>
        </p:txBody>
      </p:sp>
    </p:spTree>
    <p:extLst>
      <p:ext uri="{BB962C8B-B14F-4D97-AF65-F5344CB8AC3E}">
        <p14:creationId xmlns:p14="http://schemas.microsoft.com/office/powerpoint/2010/main" val="1922099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3"/>
            <a:ext cx="7772400" cy="1584175"/>
          </a:xfrm>
        </p:spPr>
        <p:txBody>
          <a:bodyPr>
            <a:normAutofit/>
          </a:bodyPr>
          <a:lstStyle/>
          <a:p>
            <a:r>
              <a:rPr lang="id-ID" dirty="0" smtClean="0"/>
              <a:t>Pembagian air menurut kualitasnya ada 4</a:t>
            </a:r>
            <a:endParaRPr lang="id-ID" dirty="0"/>
          </a:p>
        </p:txBody>
      </p:sp>
      <p:sp>
        <p:nvSpPr>
          <p:cNvPr id="3" name="Subtitle 2"/>
          <p:cNvSpPr>
            <a:spLocks noGrp="1"/>
          </p:cNvSpPr>
          <p:nvPr>
            <p:ph type="subTitle" idx="1"/>
          </p:nvPr>
        </p:nvSpPr>
        <p:spPr>
          <a:xfrm>
            <a:off x="1371600" y="2708920"/>
            <a:ext cx="6400800" cy="2929880"/>
          </a:xfrm>
        </p:spPr>
        <p:txBody>
          <a:bodyPr>
            <a:normAutofit fontScale="55000" lnSpcReduction="20000"/>
          </a:bodyPr>
          <a:lstStyle/>
          <a:p>
            <a:r>
              <a:rPr lang="id-ID" dirty="0"/>
              <a:t>Air Suci dan Menyucikan Air suci dan menyucikan </a:t>
            </a:r>
            <a:endParaRPr lang="id-ID" dirty="0" smtClean="0"/>
          </a:p>
          <a:p>
            <a:r>
              <a:rPr lang="id-ID" dirty="0" smtClean="0"/>
              <a:t>artinya </a:t>
            </a:r>
            <a:r>
              <a:rPr lang="id-ID" dirty="0"/>
              <a:t>dzat air tersebut suci dan bisa digunakan untuk bersuci. Air ini oleh para ulama fiqih disebut dengan air mutlak. Menurut Ibnu Qasim Al-Ghazi ada 7 (tujuh) macam air yang termasuk dalam kategori ini. Beliau </a:t>
            </a:r>
            <a:r>
              <a:rPr lang="id-ID" dirty="0" smtClean="0"/>
              <a:t>mengatakan</a:t>
            </a:r>
          </a:p>
          <a:p>
            <a:r>
              <a:rPr lang="id-ID" dirty="0" smtClean="0"/>
              <a:t>: </a:t>
            </a:r>
            <a:r>
              <a:rPr lang="ar-DZ" dirty="0"/>
              <a:t>المياه التي يجوز التطهير بها سبع مياه: ماء </a:t>
            </a:r>
            <a:r>
              <a:rPr lang="ar-DZ" dirty="0" smtClean="0"/>
              <a:t>السماء</a:t>
            </a:r>
            <a:r>
              <a:rPr lang="ar-DZ" dirty="0"/>
              <a:t>، وماء البحر، وماء النهر، وماء البئر، وماء العين, وماء الثلج، وماء </a:t>
            </a:r>
            <a:endParaRPr lang="id-ID" dirty="0" smtClean="0"/>
          </a:p>
          <a:p>
            <a:r>
              <a:rPr lang="ar-DZ" dirty="0" smtClean="0"/>
              <a:t>البرد “</a:t>
            </a:r>
            <a:endParaRPr lang="id-ID" dirty="0" smtClean="0"/>
          </a:p>
          <a:p>
            <a:r>
              <a:rPr lang="id-ID" dirty="0" smtClean="0"/>
              <a:t>Air </a:t>
            </a:r>
            <a:r>
              <a:rPr lang="id-ID" dirty="0"/>
              <a:t>yang dapat digunakan untuk bersuci ada tujuh macam, yakni air hujan, air laut, air sungai, air sumur, air mata air, dan air salju, dan air dari hasil hujan es.“</a:t>
            </a:r>
            <a:r>
              <a:rPr lang="id-ID" dirty="0" smtClean="0"/>
              <a:t/>
            </a:r>
            <a:br>
              <a:rPr lang="id-ID" dirty="0" smtClean="0"/>
            </a:br>
            <a:r>
              <a:rPr lang="id-ID" dirty="0" smtClean="0"/>
              <a:t/>
            </a:r>
            <a:br>
              <a:rPr lang="id-ID" dirty="0" smtClean="0"/>
            </a:br>
            <a:endParaRPr lang="id-ID" dirty="0"/>
          </a:p>
        </p:txBody>
      </p:sp>
    </p:spTree>
    <p:extLst>
      <p:ext uri="{BB962C8B-B14F-4D97-AF65-F5344CB8AC3E}">
        <p14:creationId xmlns:p14="http://schemas.microsoft.com/office/powerpoint/2010/main" val="50473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4705"/>
            <a:ext cx="7772400" cy="1008111"/>
          </a:xfrm>
        </p:spPr>
        <p:txBody>
          <a:bodyPr>
            <a:normAutofit fontScale="90000"/>
          </a:bodyPr>
          <a:lstStyle/>
          <a:p>
            <a:r>
              <a:rPr lang="id-ID" dirty="0" smtClean="0"/>
              <a:t>Pembagian air menurut kualitasnya ada 4</a:t>
            </a:r>
            <a:endParaRPr lang="id-ID" dirty="0"/>
          </a:p>
        </p:txBody>
      </p:sp>
      <p:sp>
        <p:nvSpPr>
          <p:cNvPr id="3" name="Subtitle 2"/>
          <p:cNvSpPr>
            <a:spLocks noGrp="1"/>
          </p:cNvSpPr>
          <p:nvPr>
            <p:ph type="subTitle" idx="1"/>
          </p:nvPr>
        </p:nvSpPr>
        <p:spPr>
          <a:xfrm>
            <a:off x="1371600" y="2420888"/>
            <a:ext cx="6400800" cy="3217912"/>
          </a:xfrm>
        </p:spPr>
        <p:txBody>
          <a:bodyPr>
            <a:normAutofit fontScale="62500" lnSpcReduction="20000"/>
          </a:bodyPr>
          <a:lstStyle/>
          <a:p>
            <a:r>
              <a:rPr lang="id-ID" dirty="0"/>
              <a:t>Air Musyammas </a:t>
            </a:r>
            <a:endParaRPr lang="id-ID" dirty="0" smtClean="0"/>
          </a:p>
          <a:p>
            <a:r>
              <a:rPr lang="id-ID" dirty="0" smtClean="0"/>
              <a:t>Air </a:t>
            </a:r>
            <a:r>
              <a:rPr lang="id-ID" dirty="0"/>
              <a:t>musyammas adalah air yang dipanaskan di bawah terik sinar matahari dengan menggunakan wadah yang terbuat dari logam selain emas dan perak, seperti besi atau tembaga. Air ini hukumnya suci dan menyucikan, hanya saja makruh bila dipakai untuk bersuci. Secara umum air ini juga makruh digunakan bila pada anggota badan manusia atau hewan yang bisa terkena kusta seperti kuda, namun tak mengapa bila dipakai untuk mencuci pakaian atau lainnya. Meski demikian air ini tidak lagi makruh dipakai bersuci apabila telah dingin kembali.</a:t>
            </a:r>
            <a:r>
              <a:rPr lang="id-ID" dirty="0" smtClean="0"/>
              <a:t/>
            </a:r>
            <a:br>
              <a:rPr lang="id-ID" dirty="0" smtClean="0"/>
            </a:br>
            <a:r>
              <a:rPr lang="id-ID" dirty="0" smtClean="0"/>
              <a:t/>
            </a:r>
            <a:br>
              <a:rPr lang="id-ID" dirty="0" smtClean="0"/>
            </a:br>
            <a:endParaRPr lang="id-ID" dirty="0"/>
          </a:p>
        </p:txBody>
      </p:sp>
    </p:spTree>
    <p:extLst>
      <p:ext uri="{BB962C8B-B14F-4D97-AF65-F5344CB8AC3E}">
        <p14:creationId xmlns:p14="http://schemas.microsoft.com/office/powerpoint/2010/main" val="13037430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28</TotalTime>
  <Words>462</Words>
  <Application>Microsoft Office PowerPoint</Application>
  <PresentationFormat>On-screen Show (4:3)</PresentationFormat>
  <Paragraphs>34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Concourse</vt:lpstr>
      <vt:lpstr>Fiqih Air</vt:lpstr>
      <vt:lpstr>PEMBAGIAN AIR MENURUT KUANTITAS / JUMLAH</vt:lpstr>
      <vt:lpstr>syekh M Nawwi Banten berikut ini:   الماء قليل وكثير : القليل مادون القلتين، والكثير قلتان فأكثر. القليل يتنجس بوقوع النجاسة فيه وإن لم يتغير. والماء الكثير لا يتنجس إلا إذا تغير طعمه أو لونه أو ريحه</vt:lpstr>
      <vt:lpstr>PowerPoint Presentation</vt:lpstr>
      <vt:lpstr>dikutip dari Kitab Bulughul Maram karya Imam Ibnu Hajar Al-Asqalani.  وَعَنْ عَبْدِ اَللَّهِ بْنِ عُمَرَ رَضِيَ اَللَّهُ عَنْهُمَا قَالَ: قَالَ رَسُولُ اَللَّهِ صَلَّى عَلَيْهِ وَسَلَّمَ: - إِذَا كَانَ اَلْمَاءُ قُلَّتَيْنِ لَمْ يَحْمِلْ اَلْخَبَثَ - وَفِي لَفْظٍ - لَمْ يَنْجُسْ - أَخْرَجَهُ اَلْأَرْبَعَةُ, وَصَحَّحَهُ اِبْنُ خُزَيْمَةَ وَابْنُ حِبَّانَ  Artinya, “Dari sahabat Abdullah bin Umar RA, ia berakata, dari Rasulullah SAW, ia bersabda, ‘Jika (banyak) air mencapai dua kulah, maka ia tidak membawa najis’–pada lain riwayat ‘tidak menjadi najis’–.” (HR Abu Dawud, At-Turmudzi, An-Nasa’i, dan Ibnu Majah. Hadits ini dinilai shahih oleh Ibnu Khuzaimah dan Ibnu Hibban).  </vt:lpstr>
      <vt:lpstr>PowerPoint Presentation</vt:lpstr>
      <vt:lpstr>PowerPoint Presentation</vt:lpstr>
      <vt:lpstr>Pembagian air menurut kualitasnya ada 4</vt:lpstr>
      <vt:lpstr>Pembagian air menurut kualitasnya ada 4</vt:lpstr>
      <vt:lpstr>Pembagian air menurut kualitasnya ada 4</vt:lpstr>
      <vt:lpstr>Pembagian air menurut kualitasnya ada 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Fiqih Air</dc:title>
  <dc:creator>KEROHANIAN</dc:creator>
  <cp:lastModifiedBy>KEROHANIAN</cp:lastModifiedBy>
  <cp:revision>4</cp:revision>
  <dcterms:created xsi:type="dcterms:W3CDTF">2025-10-07T09:17:03Z</dcterms:created>
  <dcterms:modified xsi:type="dcterms:W3CDTF">2025-11-14T07:53:28Z</dcterms:modified>
</cp:coreProperties>
</file>